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A42"/>
    <a:srgbClr val="D79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062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B1665-8153-45AB-8CB0-0395D62E07E3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87CC-BE95-4270-9232-73FD5F868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76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B1665-8153-45AB-8CB0-0395D62E07E3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87CC-BE95-4270-9232-73FD5F868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830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B1665-8153-45AB-8CB0-0395D62E07E3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87CC-BE95-4270-9232-73FD5F868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33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B1665-8153-45AB-8CB0-0395D62E07E3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87CC-BE95-4270-9232-73FD5F868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0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B1665-8153-45AB-8CB0-0395D62E07E3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87CC-BE95-4270-9232-73FD5F868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06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B1665-8153-45AB-8CB0-0395D62E07E3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87CC-BE95-4270-9232-73FD5F868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640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B1665-8153-45AB-8CB0-0395D62E07E3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87CC-BE95-4270-9232-73FD5F868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18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B1665-8153-45AB-8CB0-0395D62E07E3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87CC-BE95-4270-9232-73FD5F868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974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B1665-8153-45AB-8CB0-0395D62E07E3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87CC-BE95-4270-9232-73FD5F868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78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B1665-8153-45AB-8CB0-0395D62E07E3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87CC-BE95-4270-9232-73FD5F868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44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B1665-8153-45AB-8CB0-0395D62E07E3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87CC-BE95-4270-9232-73FD5F868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80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B1665-8153-45AB-8CB0-0395D62E07E3}" type="datetimeFigureOut">
              <a:rPr lang="en-GB" smtClean="0"/>
              <a:t>22/04/2021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487CC-BE95-4270-9232-73FD5F868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04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976264"/>
              </p:ext>
            </p:extLst>
          </p:nvPr>
        </p:nvGraphicFramePr>
        <p:xfrm>
          <a:off x="-1109" y="30998"/>
          <a:ext cx="12652205" cy="9490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4"/>
                <a:gridCol w="1058915"/>
                <a:gridCol w="403245"/>
                <a:gridCol w="907301"/>
                <a:gridCol w="1008112"/>
                <a:gridCol w="1612979"/>
                <a:gridCol w="1915413"/>
                <a:gridCol w="1512168"/>
                <a:gridCol w="1411357"/>
                <a:gridCol w="1431404"/>
                <a:gridCol w="1088877"/>
              </a:tblGrid>
              <a:tr h="302432">
                <a:tc rowSpan="5" gridSpan="2"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Themes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L="50400" marR="50400" marT="50400" marB="50400">
                    <a:solidFill>
                      <a:srgbClr val="0070C0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Characteristics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 of effective learning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L="50400" marR="50400" marT="50400" marB="50400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Playing and exploring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L="50400" marR="50400" marT="50400" marB="50400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Active learning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L="50400" marR="50400" marT="50400" marB="50400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Creating and thinking  critically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L="50400" marR="50400" marT="50400" marB="50400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71488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r>
                        <a:rPr lang="en-GB" sz="1100" b="1" dirty="0" smtClean="0"/>
                        <a:t>Learning</a:t>
                      </a:r>
                      <a:r>
                        <a:rPr lang="en-GB" sz="1100" b="1" baseline="0" dirty="0" smtClean="0"/>
                        <a:t>  and development</a:t>
                      </a:r>
                      <a:endParaRPr lang="en-GB" sz="1100" b="1" dirty="0"/>
                    </a:p>
                  </a:txBody>
                  <a:tcPr marL="50400" marR="50400" marT="50400" marB="50400">
                    <a:solidFill>
                      <a:schemeClr val="accent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Autumn 1</a:t>
                      </a:r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Autumn 2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Spring 1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Spring 2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Summer 1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Summer 2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148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Rainforest</a:t>
                      </a:r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Celebrations</a:t>
                      </a:r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Fairy tales</a:t>
                      </a:r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err="1" smtClean="0"/>
                        <a:t>Minibeasts</a:t>
                      </a:r>
                      <a:endParaRPr lang="en-GB" sz="1100" dirty="0" smtClean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Growing</a:t>
                      </a:r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Pirates</a:t>
                      </a:r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2176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Prime Areas</a:t>
                      </a:r>
                      <a:endParaRPr lang="en-GB" sz="1100" b="1" dirty="0"/>
                    </a:p>
                  </a:txBody>
                  <a:tcPr marL="50400" marR="50400" marT="50400" marB="50400" vert="vert270">
                    <a:solidFill>
                      <a:srgbClr val="FFC000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GB" sz="1100" dirty="0" smtClean="0"/>
                        <a:t>Personal, Social, Emotional Development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Making Relationships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GB" sz="1100" dirty="0" smtClean="0"/>
                        <a:t>Social skills - learning</a:t>
                      </a:r>
                    </a:p>
                    <a:p>
                      <a:r>
                        <a:rPr lang="en-GB" sz="1100" dirty="0" smtClean="0"/>
                        <a:t>each other's names,</a:t>
                      </a:r>
                    </a:p>
                    <a:p>
                      <a:r>
                        <a:rPr lang="en-GB" sz="1100" dirty="0" smtClean="0"/>
                        <a:t>making friends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GB" sz="1100" dirty="0" smtClean="0"/>
                        <a:t>‘Games with</a:t>
                      </a:r>
                    </a:p>
                    <a:p>
                      <a:r>
                        <a:rPr lang="en-GB" sz="1100" dirty="0" smtClean="0"/>
                        <a:t>our names, to change</a:t>
                      </a:r>
                    </a:p>
                    <a:p>
                      <a:r>
                        <a:rPr lang="en-GB" sz="1100" dirty="0" smtClean="0"/>
                        <a:t>places &amp; to cooperate,</a:t>
                      </a:r>
                    </a:p>
                    <a:p>
                      <a:r>
                        <a:rPr lang="en-GB" sz="1100" dirty="0" smtClean="0"/>
                        <a:t>feelings photos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GB" sz="1100" dirty="0" smtClean="0"/>
                        <a:t>Motivation, learning</a:t>
                      </a:r>
                    </a:p>
                    <a:p>
                      <a:r>
                        <a:rPr lang="en-GB" sz="1100" dirty="0" smtClean="0"/>
                        <a:t>new things, keeping</a:t>
                      </a:r>
                    </a:p>
                    <a:p>
                      <a:r>
                        <a:rPr lang="en-GB" sz="1100" dirty="0" smtClean="0"/>
                        <a:t>going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GB" sz="1100" dirty="0" smtClean="0"/>
                        <a:t>Feeling</a:t>
                      </a:r>
                    </a:p>
                    <a:p>
                      <a:r>
                        <a:rPr lang="en-GB" sz="1100" dirty="0" smtClean="0"/>
                        <a:t>excited, calming down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GB" sz="1100" smtClean="0"/>
                        <a:t>Feelings</a:t>
                      </a:r>
                      <a:r>
                        <a:rPr lang="en-GB" sz="1100" dirty="0" smtClean="0"/>
                        <a:t>: happy, sad,</a:t>
                      </a:r>
                    </a:p>
                    <a:p>
                      <a:r>
                        <a:rPr lang="en-GB" sz="1100" dirty="0" smtClean="0"/>
                        <a:t>Angry-</a:t>
                      </a:r>
                    </a:p>
                    <a:p>
                      <a:r>
                        <a:rPr lang="en-GB" sz="1100" dirty="0" smtClean="0"/>
                        <a:t>pass the teddy game,</a:t>
                      </a:r>
                    </a:p>
                    <a:p>
                      <a:r>
                        <a:rPr lang="en-GB" sz="1100" dirty="0" smtClean="0"/>
                        <a:t>who has hidden the</a:t>
                      </a:r>
                    </a:p>
                    <a:p>
                      <a:r>
                        <a:rPr lang="en-GB" sz="1100" dirty="0" smtClean="0"/>
                        <a:t>honey?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GB" sz="1100" dirty="0" smtClean="0"/>
                        <a:t>'Changes' - what we</a:t>
                      </a:r>
                    </a:p>
                    <a:p>
                      <a:r>
                        <a:rPr lang="en-GB" sz="1100" smtClean="0"/>
                        <a:t>can do now, what if...?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7811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100" dirty="0" smtClean="0"/>
                        <a:t>Self-Confidence and Self Awareness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02409">
                <a:tc rowSpan="5"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    Unique child</a:t>
                      </a:r>
                      <a:endParaRPr lang="en-GB" sz="1100" b="1" dirty="0"/>
                    </a:p>
                  </a:txBody>
                  <a:tcPr marL="50400" marR="50400" marT="50400" marB="50400" vert="vert270">
                    <a:solidFill>
                      <a:srgbClr val="00B0F0"/>
                    </a:solidFill>
                  </a:tcPr>
                </a:tc>
                <a:tc rowSpan="18">
                  <a:txBody>
                    <a:bodyPr/>
                    <a:lstStyle/>
                    <a:p>
                      <a:endParaRPr lang="en-GB" sz="1100" dirty="0" smtClean="0"/>
                    </a:p>
                    <a:p>
                      <a:endParaRPr lang="en-GB" sz="1100" dirty="0" smtClean="0"/>
                    </a:p>
                    <a:p>
                      <a:endParaRPr lang="en-GB" sz="1100" dirty="0" smtClean="0"/>
                    </a:p>
                    <a:p>
                      <a:r>
                        <a:rPr lang="en-GB" sz="1100" dirty="0" smtClean="0"/>
                        <a:t>Display children’s names</a:t>
                      </a:r>
                    </a:p>
                    <a:p>
                      <a:endParaRPr lang="en-GB" sz="1100" dirty="0" smtClean="0"/>
                    </a:p>
                    <a:p>
                      <a:endParaRPr lang="en-GB" sz="1100" dirty="0" smtClean="0"/>
                    </a:p>
                    <a:p>
                      <a:endParaRPr lang="en-GB" sz="1100" dirty="0" smtClean="0"/>
                    </a:p>
                    <a:p>
                      <a:r>
                        <a:rPr lang="en-GB" sz="1100" dirty="0" smtClean="0"/>
                        <a:t>Celebrate Birthdays</a:t>
                      </a:r>
                    </a:p>
                    <a:p>
                      <a:endParaRPr lang="en-GB" sz="1100" dirty="0" smtClean="0"/>
                    </a:p>
                    <a:p>
                      <a:endParaRPr lang="en-GB" sz="1100" dirty="0" smtClean="0"/>
                    </a:p>
                    <a:p>
                      <a:endParaRPr lang="en-GB" sz="1100" dirty="0" smtClean="0"/>
                    </a:p>
                    <a:p>
                      <a:endParaRPr lang="en-GB" sz="1100" dirty="0" smtClean="0"/>
                    </a:p>
                    <a:p>
                      <a:r>
                        <a:rPr lang="en-GB" sz="1100" dirty="0" smtClean="0"/>
                        <a:t>Learning journeys</a:t>
                      </a:r>
                    </a:p>
                    <a:p>
                      <a:endParaRPr lang="en-GB" sz="1100" dirty="0" smtClean="0"/>
                    </a:p>
                    <a:p>
                      <a:endParaRPr lang="en-GB" sz="1100" dirty="0" smtClean="0"/>
                    </a:p>
                    <a:p>
                      <a:endParaRPr lang="en-GB" sz="1100" dirty="0" smtClean="0"/>
                    </a:p>
                    <a:p>
                      <a:r>
                        <a:rPr lang="en-GB" sz="1100" dirty="0" smtClean="0"/>
                        <a:t>Children’s ideas, activities,</a:t>
                      </a:r>
                      <a:r>
                        <a:rPr lang="en-GB" sz="1100" baseline="0" dirty="0" smtClean="0"/>
                        <a:t> </a:t>
                      </a:r>
                      <a:r>
                        <a:rPr lang="en-GB" sz="1100" dirty="0" smtClean="0"/>
                        <a:t>interests</a:t>
                      </a:r>
                    </a:p>
                    <a:p>
                      <a:endParaRPr lang="en-GB" sz="1100" dirty="0" smtClean="0"/>
                    </a:p>
                    <a:p>
                      <a:endParaRPr lang="en-GB" sz="1100" dirty="0" smtClean="0"/>
                    </a:p>
                    <a:p>
                      <a:r>
                        <a:rPr lang="en-GB" sz="1100" dirty="0" smtClean="0"/>
                        <a:t>Key groups</a:t>
                      </a:r>
                    </a:p>
                    <a:p>
                      <a:endParaRPr lang="en-GB" sz="1100" dirty="0" smtClean="0"/>
                    </a:p>
                    <a:p>
                      <a:r>
                        <a:rPr lang="en-GB" sz="1100" dirty="0" smtClean="0"/>
                        <a:t>Indoor</a:t>
                      </a:r>
                    </a:p>
                    <a:p>
                      <a:r>
                        <a:rPr lang="en-GB" sz="1100" baseline="0" dirty="0" smtClean="0"/>
                        <a:t>and outdoor resource enhancements</a:t>
                      </a:r>
                    </a:p>
                    <a:p>
                      <a:endParaRPr lang="en-GB" sz="1100" baseline="0" dirty="0" smtClean="0"/>
                    </a:p>
                    <a:p>
                      <a:endParaRPr lang="en-GB" sz="1100" baseline="0" dirty="0" smtClean="0"/>
                    </a:p>
                    <a:p>
                      <a:r>
                        <a:rPr lang="en-GB" sz="1100" baseline="0" dirty="0" smtClean="0"/>
                        <a:t> ‘Plan- do review’</a:t>
                      </a:r>
                    </a:p>
                    <a:p>
                      <a:endParaRPr lang="en-GB" sz="1100" baseline="0" dirty="0" smtClean="0"/>
                    </a:p>
                    <a:p>
                      <a:endParaRPr lang="en-GB" sz="1100" baseline="0" dirty="0" smtClean="0"/>
                    </a:p>
                    <a:p>
                      <a:r>
                        <a:rPr lang="en-GB" sz="1100" baseline="0" dirty="0" smtClean="0"/>
                        <a:t>Support and scaffold children’s learning</a:t>
                      </a:r>
                      <a:endParaRPr lang="en-GB" sz="1100" dirty="0"/>
                    </a:p>
                  </a:txBody>
                  <a:tcPr marL="50400" marR="50400" marT="50400" marB="5040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7055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Managing Feelings and Behaviour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217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100" dirty="0" smtClean="0"/>
                        <a:t>Physical Development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Moving and Handling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gridSpan="6">
                  <a:txBody>
                    <a:bodyPr/>
                    <a:lstStyle/>
                    <a:p>
                      <a:r>
                        <a:rPr lang="en-GB" sz="1100" dirty="0" smtClean="0"/>
                        <a:t>Moving safely, in a space, in different ways, balancing, using climbing equipment, wheeled toys, changing speed &amp; direction. Rolling, throwing, catching,</a:t>
                      </a:r>
                    </a:p>
                    <a:p>
                      <a:r>
                        <a:rPr lang="en-GB" sz="1100" dirty="0" smtClean="0"/>
                        <a:t>kicking. Developing fine motor skills - pencil &amp; scissor grip and control, manipulating objects, tools, construction, malleable materials.</a:t>
                      </a:r>
                    </a:p>
                    <a:p>
                      <a:r>
                        <a:rPr lang="en-GB" sz="1100" dirty="0" smtClean="0"/>
                        <a:t>Developing independence with toileting, hand washing, dressing. Recognising danger and developing awareness of safety.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217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Health and Self Care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59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GB" sz="950" dirty="0" smtClean="0"/>
                        <a:t>Communication and Language</a:t>
                      </a:r>
                      <a:endParaRPr lang="en-GB" sz="95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100" dirty="0" smtClean="0"/>
                        <a:t>Listening and Attention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 gridSpan="6">
                  <a:txBody>
                    <a:bodyPr/>
                    <a:lstStyle/>
                    <a:p>
                      <a:r>
                        <a:rPr lang="en-GB" sz="1100" dirty="0" smtClean="0"/>
                        <a:t>Sitting quietly. Listening and responding to sounds, own name, rhymes, stories, conversations. Anticipating words, phrases, events. Answering simple</a:t>
                      </a:r>
                    </a:p>
                    <a:p>
                      <a:r>
                        <a:rPr lang="en-GB" sz="1100" dirty="0" smtClean="0"/>
                        <a:t>questions (who, what, where). Understanding humour. Recalling stories. Following directions. Using language to make friends, to share ideas and</a:t>
                      </a:r>
                    </a:p>
                    <a:p>
                      <a:r>
                        <a:rPr lang="en-GB" sz="1100" dirty="0" smtClean="0"/>
                        <a:t>experiences, to give explanations, to ask questions, to pretend and imagine. Developing vocabulary, use of sentences, tenses.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56216">
                <a:tc rowSpan="6">
                  <a:txBody>
                    <a:bodyPr/>
                    <a:lstStyle/>
                    <a:p>
                      <a:r>
                        <a:rPr lang="en-GB" sz="1100" b="1" dirty="0" smtClean="0"/>
                        <a:t>Positive relationships</a:t>
                      </a:r>
                      <a:endParaRPr lang="en-GB" sz="1100" b="1" dirty="0"/>
                    </a:p>
                  </a:txBody>
                  <a:tcPr marL="50400" marR="50400" marT="50400" marB="50400" vert="vert270">
                    <a:solidFill>
                      <a:srgbClr val="D791C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7148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Understanding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714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Speaking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8172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Specific  Areas</a:t>
                      </a:r>
                      <a:endParaRPr lang="en-GB" sz="1100" b="1" dirty="0"/>
                    </a:p>
                  </a:txBody>
                  <a:tcPr marL="50400" marR="50400" marT="50400" marB="50400" vert="vert270">
                    <a:solidFill>
                      <a:srgbClr val="EABA42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100" dirty="0" smtClean="0"/>
                        <a:t>Literacy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Reading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gridSpan="6">
                  <a:txBody>
                    <a:bodyPr/>
                    <a:lstStyle/>
                    <a:p>
                      <a:r>
                        <a:rPr lang="en-GB" sz="1100" dirty="0" smtClean="0"/>
                        <a:t>Phonics ‘Letters and Sounds’ Phase 1: Sound discrimination ' environmental, body, voice &amp; instrumental sounds, rhythm &amp; rhyme, alliteration, oral blending</a:t>
                      </a:r>
                    </a:p>
                    <a:p>
                      <a:r>
                        <a:rPr lang="en-GB" sz="1100" dirty="0" smtClean="0"/>
                        <a:t>&amp; segmenting (Nursery) RWI:</a:t>
                      </a:r>
                      <a:r>
                        <a:rPr lang="en-GB" sz="1100" baseline="0" dirty="0" smtClean="0"/>
                        <a:t> Set 1 and 2 sounds (Reception)</a:t>
                      </a:r>
                      <a:r>
                        <a:rPr lang="en-GB" sz="1100" dirty="0" smtClean="0"/>
                        <a:t> Reading and writing own name/ labels/ sentences. Turning pages in books, looking at illustrations &amp; print in books &amp; the environment. Texts</a:t>
                      </a:r>
                      <a:r>
                        <a:rPr lang="en-GB" sz="1100" baseline="0" dirty="0" smtClean="0"/>
                        <a:t> </a:t>
                      </a:r>
                      <a:r>
                        <a:rPr lang="en-GB" sz="1100" dirty="0" smtClean="0"/>
                        <a:t>include: nursery rhymes, stories, traditional stories, fairy stories and non-fiction.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49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Writing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55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GB" sz="1100" dirty="0" smtClean="0"/>
                        <a:t>Maths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100" dirty="0" smtClean="0"/>
                        <a:t>Number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gridSpan="6">
                  <a:txBody>
                    <a:bodyPr/>
                    <a:lstStyle/>
                    <a:p>
                      <a:r>
                        <a:rPr lang="en-GB" sz="1100" dirty="0" smtClean="0"/>
                        <a:t>Reciting number names, number rhymes &amp; songs, sorting, matching, counting, comparing quantities, representing numbers using fingers or marks on paper</a:t>
                      </a:r>
                    </a:p>
                    <a:p>
                      <a:r>
                        <a:rPr lang="en-GB" sz="1100" dirty="0" smtClean="0"/>
                        <a:t>or pictures, reading &amp; writing numbers, adding and taking away.</a:t>
                      </a:r>
                    </a:p>
                    <a:p>
                      <a:r>
                        <a:rPr lang="en-GB" sz="1100" smtClean="0"/>
                        <a:t>Positions, patterns, shapes, size, comparing and ordering, time-based events, using vocabulary.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74552">
                <a:tc rowSpan="9">
                  <a:txBody>
                    <a:bodyPr/>
                    <a:lstStyle/>
                    <a:p>
                      <a:pPr algn="ctr"/>
                      <a:r>
                        <a:rPr lang="en-GB" sz="1100" b="1" dirty="0" smtClean="0"/>
                        <a:t>Enabling environments</a:t>
                      </a:r>
                      <a:endParaRPr lang="en-GB" sz="1100" b="1" dirty="0"/>
                    </a:p>
                  </a:txBody>
                  <a:tcPr marL="50400" marR="50400" marT="50400" marB="50400" vert="vert270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217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Shape,</a:t>
                      </a:r>
                      <a:r>
                        <a:rPr lang="en-GB" sz="1100" baseline="0" dirty="0" smtClean="0"/>
                        <a:t> Space and Measure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1305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GB" sz="1100" dirty="0" smtClean="0"/>
                        <a:t>The World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100" dirty="0" smtClean="0"/>
                        <a:t>People and Communities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Harvest/ Diwali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Christmas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Chinese New Year</a:t>
                      </a:r>
                      <a:endParaRPr lang="en-GB" sz="10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Easter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St Georges Day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5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484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Harvest service</a:t>
                      </a:r>
                    </a:p>
                    <a:p>
                      <a:r>
                        <a:rPr lang="en-GB" sz="1100" dirty="0" smtClean="0"/>
                        <a:t>Friendship week</a:t>
                      </a:r>
                    </a:p>
                    <a:p>
                      <a:r>
                        <a:rPr lang="en-GB" sz="1100" dirty="0" smtClean="0"/>
                        <a:t>Christmas service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Bonfire night</a:t>
                      </a:r>
                    </a:p>
                    <a:p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aseline="0" dirty="0" smtClean="0"/>
                        <a:t>Christmas play</a:t>
                      </a:r>
                    </a:p>
                    <a:p>
                      <a:r>
                        <a:rPr lang="en-GB" sz="1100" baseline="0" dirty="0" smtClean="0"/>
                        <a:t>Valentines Day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Mothers Day/ Pancake</a:t>
                      </a:r>
                      <a:r>
                        <a:rPr lang="en-GB" sz="1100" baseline="0" dirty="0" smtClean="0"/>
                        <a:t> Day</a:t>
                      </a:r>
                    </a:p>
                    <a:p>
                      <a:r>
                        <a:rPr lang="en-GB" sz="1100" baseline="0" dirty="0" smtClean="0"/>
                        <a:t>Easter service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Fathers Day</a:t>
                      </a:r>
                    </a:p>
                    <a:p>
                      <a:r>
                        <a:rPr lang="en-GB" sz="1100" dirty="0" smtClean="0"/>
                        <a:t>Leavers </a:t>
                      </a:r>
                      <a:r>
                        <a:rPr lang="en-GB" sz="1100" smtClean="0"/>
                        <a:t>srvice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50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148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The World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Seasons</a:t>
                      </a:r>
                      <a:r>
                        <a:rPr lang="en-GB" sz="1100" baseline="0" dirty="0" smtClean="0"/>
                        <a:t> and the weather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4217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Technology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lang="en-GB" sz="1100" dirty="0" smtClean="0"/>
                        <a:t>Remote control toys,</a:t>
                      </a:r>
                      <a:r>
                        <a:rPr lang="en-GB" sz="1100" baseline="0" dirty="0" smtClean="0"/>
                        <a:t> </a:t>
                      </a:r>
                      <a:r>
                        <a:rPr lang="en-GB" sz="1100" baseline="0" dirty="0" err="1" smtClean="0"/>
                        <a:t>Beebot</a:t>
                      </a:r>
                      <a:r>
                        <a:rPr lang="en-GB" sz="1100" baseline="0" dirty="0" smtClean="0"/>
                        <a:t>, favourite websites, keeping safe online with an adult, messages </a:t>
                      </a:r>
                      <a:r>
                        <a:rPr lang="en-GB" sz="1100" baseline="0" dirty="0" err="1" smtClean="0"/>
                        <a:t>eg</a:t>
                      </a:r>
                      <a:r>
                        <a:rPr lang="en-GB" sz="1100" baseline="0" dirty="0" smtClean="0"/>
                        <a:t> to Santa, computer paint programmes, photos and videos with I pads and cameras and record voices.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78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GB" sz="1100" dirty="0" smtClean="0"/>
                        <a:t>Expressive Arts and Design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100" dirty="0" smtClean="0"/>
                        <a:t>Exploring and Using</a:t>
                      </a:r>
                      <a:r>
                        <a:rPr lang="en-GB" sz="1100" baseline="0" dirty="0" smtClean="0"/>
                        <a:t> Media and Materials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100" dirty="0" smtClean="0"/>
                        <a:t>Natural materials -</a:t>
                      </a:r>
                    </a:p>
                    <a:p>
                      <a:r>
                        <a:rPr lang="en-GB" sz="1100" dirty="0" smtClean="0"/>
                        <a:t>autumn leaves, sticks</a:t>
                      </a:r>
                    </a:p>
                    <a:p>
                      <a:r>
                        <a:rPr lang="en-GB" sz="1100" dirty="0" smtClean="0"/>
                        <a:t>Making marks</a:t>
                      </a:r>
                    </a:p>
                    <a:p>
                      <a:r>
                        <a:rPr lang="en-GB" sz="1100" dirty="0" smtClean="0"/>
                        <a:t>Hand &amp; finger prints</a:t>
                      </a:r>
                    </a:p>
                    <a:p>
                      <a:r>
                        <a:rPr lang="en-GB" sz="1100" dirty="0" smtClean="0"/>
                        <a:t>Paper plate faces</a:t>
                      </a:r>
                    </a:p>
                    <a:p>
                      <a:r>
                        <a:rPr lang="en-GB" sz="1100" dirty="0" smtClean="0"/>
                        <a:t>Role play home</a:t>
                      </a:r>
                    </a:p>
                    <a:p>
                      <a:r>
                        <a:rPr lang="en-GB" sz="1100" dirty="0" smtClean="0"/>
                        <a:t>Autumn action songs &amp;</a:t>
                      </a:r>
                    </a:p>
                    <a:p>
                      <a:r>
                        <a:rPr lang="en-GB" sz="1100" dirty="0" smtClean="0"/>
                        <a:t>Nursery rhymes -</a:t>
                      </a:r>
                    </a:p>
                    <a:p>
                      <a:r>
                        <a:rPr lang="en-GB" sz="1100" dirty="0" smtClean="0"/>
                        <a:t>puppets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100" dirty="0" smtClean="0"/>
                        <a:t>Paint colours, collage</a:t>
                      </a:r>
                    </a:p>
                    <a:p>
                      <a:r>
                        <a:rPr lang="en-GB" sz="1100" dirty="0" smtClean="0"/>
                        <a:t>materials - bonfires,</a:t>
                      </a:r>
                    </a:p>
                    <a:p>
                      <a:r>
                        <a:rPr lang="en-GB" sz="1100" dirty="0" smtClean="0"/>
                        <a:t>fireworks </a:t>
                      </a:r>
                    </a:p>
                    <a:p>
                      <a:r>
                        <a:rPr lang="en-GB" sz="1100" dirty="0" smtClean="0"/>
                        <a:t>Making </a:t>
                      </a:r>
                      <a:r>
                        <a:rPr lang="en-GB" sz="1100" dirty="0" err="1" smtClean="0"/>
                        <a:t>Rangoli</a:t>
                      </a:r>
                      <a:r>
                        <a:rPr lang="en-GB" sz="1100" baseline="0" dirty="0" smtClean="0"/>
                        <a:t> patterns</a:t>
                      </a:r>
                      <a:endParaRPr lang="en-GB" sz="1100" dirty="0" smtClean="0"/>
                    </a:p>
                    <a:p>
                      <a:r>
                        <a:rPr lang="en-GB" sz="1100" dirty="0" smtClean="0"/>
                        <a:t>Christmas cards</a:t>
                      </a:r>
                    </a:p>
                    <a:p>
                      <a:r>
                        <a:rPr lang="en-GB" sz="1100" dirty="0" smtClean="0"/>
                        <a:t>Nativity role play</a:t>
                      </a:r>
                    </a:p>
                    <a:p>
                      <a:r>
                        <a:rPr lang="en-GB" sz="1100" dirty="0" smtClean="0"/>
                        <a:t>Christmas songs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100" dirty="0" smtClean="0"/>
                        <a:t>Character paintings,</a:t>
                      </a:r>
                    </a:p>
                    <a:p>
                      <a:r>
                        <a:rPr lang="en-GB" sz="1100" dirty="0" smtClean="0"/>
                        <a:t>choosing collage</a:t>
                      </a:r>
                    </a:p>
                    <a:p>
                      <a:r>
                        <a:rPr lang="en-GB" sz="1100" dirty="0" smtClean="0"/>
                        <a:t>materials</a:t>
                      </a:r>
                    </a:p>
                    <a:p>
                      <a:r>
                        <a:rPr lang="en-GB" sz="1100" dirty="0" smtClean="0"/>
                        <a:t>Model-making</a:t>
                      </a:r>
                    </a:p>
                    <a:p>
                      <a:r>
                        <a:rPr lang="en-GB" sz="1100" dirty="0" smtClean="0"/>
                        <a:t>Role play castle -</a:t>
                      </a:r>
                    </a:p>
                    <a:p>
                      <a:r>
                        <a:rPr lang="en-GB" sz="1100" dirty="0" smtClean="0"/>
                        <a:t>dressing up, acting out</a:t>
                      </a:r>
                    </a:p>
                    <a:p>
                      <a:r>
                        <a:rPr lang="en-GB" sz="1100" dirty="0" smtClean="0"/>
                        <a:t>fairy stories</a:t>
                      </a:r>
                    </a:p>
                    <a:p>
                      <a:r>
                        <a:rPr lang="en-GB" sz="1100" dirty="0" smtClean="0"/>
                        <a:t>Fairy tale character</a:t>
                      </a:r>
                    </a:p>
                    <a:p>
                      <a:r>
                        <a:rPr lang="en-GB" sz="1100" dirty="0" smtClean="0"/>
                        <a:t>puppets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100" dirty="0" smtClean="0"/>
                        <a:t>Animal pictures</a:t>
                      </a:r>
                    </a:p>
                    <a:p>
                      <a:r>
                        <a:rPr lang="en-GB" sz="1100" dirty="0" smtClean="0"/>
                        <a:t>Caterpillars</a:t>
                      </a:r>
                      <a:r>
                        <a:rPr lang="en-GB" sz="1100" baseline="0" dirty="0" smtClean="0"/>
                        <a:t> to butterfly's</a:t>
                      </a:r>
                      <a:endParaRPr lang="en-GB" sz="1100" dirty="0" smtClean="0"/>
                    </a:p>
                    <a:p>
                      <a:r>
                        <a:rPr lang="en-GB" sz="1100" dirty="0" smtClean="0"/>
                        <a:t>Easter cards</a:t>
                      </a:r>
                    </a:p>
                    <a:p>
                      <a:r>
                        <a:rPr lang="en-GB" sz="1100" dirty="0" smtClean="0"/>
                        <a:t>Role play</a:t>
                      </a:r>
                    </a:p>
                    <a:p>
                      <a:r>
                        <a:rPr lang="en-GB" sz="1100" dirty="0" smtClean="0"/>
                        <a:t>Animal puppets</a:t>
                      </a:r>
                    </a:p>
                    <a:p>
                      <a:r>
                        <a:rPr lang="en-GB" sz="1100" dirty="0" smtClean="0"/>
                        <a:t>Spring and animal songs</a:t>
                      </a:r>
                    </a:p>
                    <a:p>
                      <a:r>
                        <a:rPr lang="en-GB" sz="1100" dirty="0" smtClean="0"/>
                        <a:t>Music,</a:t>
                      </a:r>
                      <a:r>
                        <a:rPr lang="en-GB" sz="1100" baseline="0" dirty="0" smtClean="0"/>
                        <a:t> </a:t>
                      </a:r>
                      <a:r>
                        <a:rPr lang="en-GB" sz="1100" dirty="0" smtClean="0"/>
                        <a:t>Fast &amp; slow sounds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100" dirty="0" smtClean="0"/>
                        <a:t>Natural materials -</a:t>
                      </a:r>
                    </a:p>
                    <a:p>
                      <a:r>
                        <a:rPr lang="en-GB" sz="1100" dirty="0" smtClean="0"/>
                        <a:t>flowers</a:t>
                      </a:r>
                    </a:p>
                    <a:p>
                      <a:r>
                        <a:rPr lang="en-GB" sz="1100" dirty="0" smtClean="0"/>
                        <a:t>Observational</a:t>
                      </a:r>
                    </a:p>
                    <a:p>
                      <a:r>
                        <a:rPr lang="en-GB" sz="1100" dirty="0" smtClean="0"/>
                        <a:t>drawings</a:t>
                      </a:r>
                    </a:p>
                    <a:p>
                      <a:r>
                        <a:rPr lang="en-GB" sz="1100" dirty="0" smtClean="0"/>
                        <a:t>Shape &amp; Space - sizes</a:t>
                      </a:r>
                    </a:p>
                    <a:p>
                      <a:r>
                        <a:rPr lang="en-GB" sz="1100" dirty="0" smtClean="0"/>
                        <a:t>High &amp; low sounds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100" dirty="0" smtClean="0"/>
                        <a:t>Natural materials -</a:t>
                      </a:r>
                    </a:p>
                    <a:p>
                      <a:r>
                        <a:rPr lang="en-GB" sz="1100" dirty="0" smtClean="0"/>
                        <a:t>shells &amp; pebbles</a:t>
                      </a:r>
                    </a:p>
                    <a:p>
                      <a:r>
                        <a:rPr lang="en-GB" sz="1100" dirty="0" smtClean="0"/>
                        <a:t>Different construction</a:t>
                      </a:r>
                    </a:p>
                    <a:p>
                      <a:r>
                        <a:rPr lang="en-GB" sz="1100" dirty="0" smtClean="0"/>
                        <a:t>Role play seaside,</a:t>
                      </a:r>
                    </a:p>
                    <a:p>
                      <a:r>
                        <a:rPr lang="en-GB" sz="1100" dirty="0" smtClean="0"/>
                        <a:t>travelling, transport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4978">
                <a:tc v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vert="vert270"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0400" marR="50400" marT="50400" marB="50400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 vert="vert270">
                    <a:solidFill>
                      <a:srgbClr val="EABA4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 marL="36000" marR="36000" marT="36000" marB="360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0387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Being Imaginative</a:t>
                      </a:r>
                      <a:endParaRPr lang="en-GB" sz="1100" dirty="0"/>
                    </a:p>
                  </a:txBody>
                  <a:tcPr marL="50400" marR="50400" marT="50400" marB="50400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93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697</Words>
  <Application>Microsoft Office PowerPoint</Application>
  <PresentationFormat>A3 Paper (297x420 mm)</PresentationFormat>
  <Paragraphs>166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pupil1</cp:lastModifiedBy>
  <cp:revision>20</cp:revision>
  <dcterms:created xsi:type="dcterms:W3CDTF">2017-11-05T13:21:21Z</dcterms:created>
  <dcterms:modified xsi:type="dcterms:W3CDTF">2021-04-22T09:13:31Z</dcterms:modified>
</cp:coreProperties>
</file>